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243%20Perf.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243%20Perf.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243%20Perf.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THM%20243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4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4000"/>
              <a:t>Interval Grade Distribution </a:t>
            </a:r>
          </a:p>
        </c:rich>
      </c:tx>
      <c:layout>
        <c:manualLayout>
          <c:xMode val="edge"/>
          <c:yMode val="edge"/>
          <c:x val="0.17402370810956724"/>
          <c:y val="3.796431198221294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D8-41F4-BAF0-0A0795E4E9B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D8-41F4-BAF0-0A0795E4E9B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D8-41F4-BAF0-0A0795E4E9B9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D8-41F4-BAF0-0A0795E4E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902720"/>
        <c:axId val="137904896"/>
      </c:barChart>
      <c:catAx>
        <c:axId val="13790272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Interval</a:t>
                </a:r>
              </a:p>
            </c:rich>
          </c:tx>
          <c:layout>
            <c:manualLayout>
              <c:xMode val="edge"/>
              <c:yMode val="edge"/>
              <c:x val="0.46196359265866693"/>
              <c:y val="0.909346043126009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790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904896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1.7927301006958822E-2"/>
              <c:y val="0.42177873344593214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790272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400" b="1"/>
            </a:pPr>
            <a:r>
              <a:rPr lang="tr-TR" sz="3400" b="1"/>
              <a:t> THM 243 Letter Grade Distribution</a:t>
            </a:r>
          </a:p>
        </c:rich>
      </c:tx>
      <c:layout>
        <c:manualLayout>
          <c:xMode val="edge"/>
          <c:yMode val="edge"/>
          <c:x val="0.14047119764470614"/>
          <c:y val="6.131059963527087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5730219790393669"/>
          <c:h val="0.7178907628149717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A1-4CC7-8418-C3D5FB52103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A1-4CC7-8418-C3D5FB52103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A1-4CC7-8418-C3D5FB52103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A1-4CC7-8418-C3D5FB52103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A1-4CC7-8418-C3D5FB52103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A1-4CC7-8418-C3D5FB5210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A1-4CC7-8418-C3D5FB521037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A1-4CC7-8418-C3D5FB521037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A1-4CC7-8418-C3D5FB52103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A1-4CC7-8418-C3D5FB52103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A1-4CC7-8418-C3D5FB52103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7CA1-4CC7-8418-C3D5FB521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723264"/>
        <c:axId val="137725440"/>
        <c:axId val="0"/>
      </c:bar3DChart>
      <c:catAx>
        <c:axId val="13772326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tr-TR" sz="18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0102338166129697"/>
              <c:y val="0.915157800894751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137725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7254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800" b="1"/>
                </a:pPr>
                <a:r>
                  <a:rPr lang="tr-TR" sz="18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9096257823204829E-2"/>
              <c:y val="0.442025750526364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13772326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32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3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32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3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7163141121485007"/>
          <c:y val="1.24495971035897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587940640026718"/>
          <c:y val="0.13026608154649486"/>
          <c:w val="0.80175451796857289"/>
          <c:h val="0.59939124411013145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Arıkan</c:v>
                </c:pt>
                <c:pt idx="1">
                  <c:v>Ay</c:v>
                </c:pt>
                <c:pt idx="2">
                  <c:v>Barut</c:v>
                </c:pt>
                <c:pt idx="3">
                  <c:v>Baysallı</c:v>
                </c:pt>
                <c:pt idx="4">
                  <c:v>Erbey</c:v>
                </c:pt>
                <c:pt idx="5">
                  <c:v>Güloğlu</c:v>
                </c:pt>
                <c:pt idx="6">
                  <c:v>Karabacak</c:v>
                </c:pt>
                <c:pt idx="7">
                  <c:v>Karayel</c:v>
                </c:pt>
                <c:pt idx="8">
                  <c:v>Kharlan</c:v>
                </c:pt>
                <c:pt idx="9">
                  <c:v>Özkan</c:v>
                </c:pt>
                <c:pt idx="10">
                  <c:v>Suleymanov</c:v>
                </c:pt>
              </c:strCache>
            </c:strRef>
          </c:cat>
          <c:val>
            <c:numRef>
              <c:f>Midterm!$E$4:$E$14</c:f>
              <c:numCache>
                <c:formatCode>#,##0.00</c:formatCode>
                <c:ptCount val="11"/>
                <c:pt idx="0">
                  <c:v>90</c:v>
                </c:pt>
                <c:pt idx="1">
                  <c:v>53.333333333333336</c:v>
                </c:pt>
                <c:pt idx="2">
                  <c:v>68.333333333333329</c:v>
                </c:pt>
                <c:pt idx="3">
                  <c:v>73.333333333333329</c:v>
                </c:pt>
                <c:pt idx="4">
                  <c:v>62.5</c:v>
                </c:pt>
                <c:pt idx="5">
                  <c:v>95</c:v>
                </c:pt>
                <c:pt idx="6">
                  <c:v>92.5</c:v>
                </c:pt>
                <c:pt idx="7">
                  <c:v>80</c:v>
                </c:pt>
                <c:pt idx="8">
                  <c:v>61.666666666666671</c:v>
                </c:pt>
                <c:pt idx="9">
                  <c:v>59.166666666666664</c:v>
                </c:pt>
                <c:pt idx="10">
                  <c:v>72.5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45-4AA6-AB78-FFE97FA19F04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Midterm!$B$4:$B$14</c:f>
              <c:strCache>
                <c:ptCount val="11"/>
                <c:pt idx="0">
                  <c:v>Arıkan</c:v>
                </c:pt>
                <c:pt idx="1">
                  <c:v>Ay</c:v>
                </c:pt>
                <c:pt idx="2">
                  <c:v>Barut</c:v>
                </c:pt>
                <c:pt idx="3">
                  <c:v>Baysallı</c:v>
                </c:pt>
                <c:pt idx="4">
                  <c:v>Erbey</c:v>
                </c:pt>
                <c:pt idx="5">
                  <c:v>Güloğlu</c:v>
                </c:pt>
                <c:pt idx="6">
                  <c:v>Karabacak</c:v>
                </c:pt>
                <c:pt idx="7">
                  <c:v>Karayel</c:v>
                </c:pt>
                <c:pt idx="8">
                  <c:v>Kharlan</c:v>
                </c:pt>
                <c:pt idx="9">
                  <c:v>Özkan</c:v>
                </c:pt>
                <c:pt idx="10">
                  <c:v>Suleymanov</c:v>
                </c:pt>
              </c:strCache>
            </c:strRef>
          </c:cat>
          <c:val>
            <c:numRef>
              <c:f>Midterm!$I$4:$I$14</c:f>
              <c:numCache>
                <c:formatCode>0.00</c:formatCode>
                <c:ptCount val="11"/>
                <c:pt idx="0">
                  <c:v>93.750000000000014</c:v>
                </c:pt>
                <c:pt idx="1">
                  <c:v>90.625000000000014</c:v>
                </c:pt>
                <c:pt idx="2">
                  <c:v>90.625000000000014</c:v>
                </c:pt>
                <c:pt idx="3">
                  <c:v>96.875000000000028</c:v>
                </c:pt>
                <c:pt idx="4">
                  <c:v>81.250000000000028</c:v>
                </c:pt>
                <c:pt idx="5">
                  <c:v>93.750000000000014</c:v>
                </c:pt>
                <c:pt idx="6">
                  <c:v>87.500000000000014</c:v>
                </c:pt>
                <c:pt idx="7">
                  <c:v>87.500000000000014</c:v>
                </c:pt>
                <c:pt idx="8">
                  <c:v>100</c:v>
                </c:pt>
                <c:pt idx="9">
                  <c:v>73.181818181818187</c:v>
                </c:pt>
                <c:pt idx="10">
                  <c:v>63.636363636363647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45-4AA6-AB78-FFE97FA19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37793920"/>
        <c:axId val="137795840"/>
      </c:lineChart>
      <c:catAx>
        <c:axId val="137793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5222178726250506"/>
              <c:y val="0.9186794604521065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7795840"/>
        <c:crosses val="autoZero"/>
        <c:auto val="1"/>
        <c:lblAlgn val="ctr"/>
        <c:lblOffset val="100"/>
        <c:noMultiLvlLbl val="0"/>
      </c:catAx>
      <c:valAx>
        <c:axId val="137795840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334691029925292E-2"/>
              <c:y val="0.3259257141363378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779392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2515675355823209"/>
          <c:y val="0.61252246482416983"/>
          <c:w val="0.4362297135211623"/>
          <c:h val="5.8458373906167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C4-45AF-814B-BA1BE1A8F8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C4-45AF-814B-BA1BE1A8F8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C4-45AF-814B-BA1BE1A8F8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6C4-45AF-814B-BA1BE1A8F8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6C4-45AF-814B-BA1BE1A8F87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6C4-45AF-814B-BA1BE1A8F87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6C4-45AF-814B-BA1BE1A8F877}"/>
              </c:ext>
            </c:extLst>
          </c:dPt>
          <c:cat>
            <c:strRef>
              <c:f>Midterm!$B$92:$B$98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Midterm!$C$92:$C$98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6C4-45AF-814B-BA1BE1A8F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8.5081303226844526E-2"/>
          <c:y val="0.84963200435872421"/>
          <c:w val="0.84200038052257731"/>
          <c:h val="0.1217549267737374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17/11/2021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17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666696"/>
              </p:ext>
            </p:extLst>
          </p:nvPr>
        </p:nvGraphicFramePr>
        <p:xfrm>
          <a:off x="179512" y="188913"/>
          <a:ext cx="8784975" cy="597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8" name="Worksheet" r:id="rId3" imgW="8429672" imgH="3476477" progId="Excel.Sheet.8">
                  <p:embed/>
                </p:oleObj>
              </mc:Choice>
              <mc:Fallback>
                <p:oleObj name="Worksheet" r:id="rId3" imgW="8429672" imgH="347647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913"/>
                        <a:ext cx="8784975" cy="5976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52395739"/>
              </p:ext>
            </p:extLst>
          </p:nvPr>
        </p:nvGraphicFramePr>
        <p:xfrm>
          <a:off x="563563" y="2168525"/>
          <a:ext cx="7958137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0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2168525"/>
                        <a:ext cx="7958137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635365571"/>
              </p:ext>
            </p:extLst>
          </p:nvPr>
        </p:nvGraphicFramePr>
        <p:xfrm>
          <a:off x="179388" y="463550"/>
          <a:ext cx="8856662" cy="549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8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63550"/>
                        <a:ext cx="8856662" cy="549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582592"/>
              </p:ext>
            </p:extLst>
          </p:nvPr>
        </p:nvGraphicFramePr>
        <p:xfrm>
          <a:off x="251520" y="476672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857565"/>
              </p:ext>
            </p:extLst>
          </p:nvPr>
        </p:nvGraphicFramePr>
        <p:xfrm>
          <a:off x="251520" y="332656"/>
          <a:ext cx="864096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278793"/>
              </p:ext>
            </p:extLst>
          </p:nvPr>
        </p:nvGraphicFramePr>
        <p:xfrm>
          <a:off x="179511" y="260648"/>
          <a:ext cx="8784977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095963"/>
              </p:ext>
            </p:extLst>
          </p:nvPr>
        </p:nvGraphicFramePr>
        <p:xfrm>
          <a:off x="250825" y="620713"/>
          <a:ext cx="8713663" cy="561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7" name="Worksheet" r:id="rId3" imgW="5562562" imgH="2886150" progId="Excel.Sheet.8">
                  <p:embed/>
                </p:oleObj>
              </mc:Choice>
              <mc:Fallback>
                <p:oleObj name="Worksheet" r:id="rId3" imgW="5562562" imgH="28861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20713"/>
                        <a:ext cx="8713663" cy="561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051273"/>
              </p:ext>
            </p:extLst>
          </p:nvPr>
        </p:nvGraphicFramePr>
        <p:xfrm>
          <a:off x="5076056" y="764704"/>
          <a:ext cx="3688532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1" name="Worksheet" r:id="rId3" imgW="2495400" imgH="2047937" progId="Excel.Sheet.8">
                  <p:embed/>
                </p:oleObj>
              </mc:Choice>
              <mc:Fallback>
                <p:oleObj name="Worksheet" r:id="rId3" imgW="2495400" imgH="204793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764704"/>
                        <a:ext cx="3688532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189780"/>
              </p:ext>
            </p:extLst>
          </p:nvPr>
        </p:nvGraphicFramePr>
        <p:xfrm>
          <a:off x="395536" y="836712"/>
          <a:ext cx="41764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1277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128</cp:revision>
  <dcterms:created xsi:type="dcterms:W3CDTF">2009-11-08T07:48:00Z</dcterms:created>
  <dcterms:modified xsi:type="dcterms:W3CDTF">2021-11-17T12:15:02Z</dcterms:modified>
</cp:coreProperties>
</file>